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72" r:id="rId10"/>
    <p:sldId id="273" r:id="rId11"/>
    <p:sldId id="274" r:id="rId12"/>
    <p:sldId id="265" r:id="rId13"/>
    <p:sldId id="269" r:id="rId14"/>
    <p:sldId id="268" r:id="rId15"/>
    <p:sldId id="261" r:id="rId16"/>
    <p:sldId id="262" r:id="rId17"/>
    <p:sldId id="263" r:id="rId18"/>
    <p:sldId id="264" r:id="rId19"/>
    <p:sldId id="266" r:id="rId2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8" y="817563"/>
            <a:ext cx="7162800" cy="40306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Siirrä diaa napsauttamalla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106285"/>
            <a:ext cx="6047640" cy="48373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i-FI" sz="2000" b="0" strike="noStrike" spc="-1">
                <a:latin typeface="Arial"/>
              </a:rPr>
              <a:t>Muokkaa muistiinpanojen muotoilua napsauttamalla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71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i-FI" sz="1400" b="0" strike="noStrike" spc="-1">
                <a:latin typeface="Times New Roman"/>
              </a:rPr>
              <a:t>&lt;ylätunniste&gt;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71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0" y="10212932"/>
            <a:ext cx="3280680" cy="53716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i-FI" sz="1400" b="0" strike="noStrike" spc="-1">
                <a:latin typeface="Times New Roman"/>
              </a:rPr>
              <a:t>&lt;alatunniste&gt;</a:t>
            </a: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4278960" y="10212932"/>
            <a:ext cx="3280680" cy="53716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A2173E4-6639-4F89-88A7-BBDF1CB6CF66}" type="slidenum">
              <a:rPr lang="fi-FI" sz="1400" b="0" strike="noStrike" spc="-1">
                <a:latin typeface="Times New Roman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320" y="4777256"/>
            <a:ext cx="5438520" cy="390853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293" name="Dian numeron paikkamerkki 3"/>
          <p:cNvSpPr txBox="1"/>
          <p:nvPr/>
        </p:nvSpPr>
        <p:spPr>
          <a:xfrm>
            <a:off x="3849840" y="9428547"/>
            <a:ext cx="2945880" cy="49770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7938948-95B0-493C-A182-0BA7A2B01142}" type="slidenum">
              <a:rPr lang="fi-FI" sz="1200" b="0" strike="noStrike" spc="-1">
                <a:latin typeface="Times New Roman"/>
              </a:rPr>
              <a:t>3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A2173E4-6639-4F89-88A7-BBDF1CB6CF66}" type="slidenum">
              <a:rPr lang="fi-FI" sz="1400" b="0" strike="noStrike" spc="-1" smtClean="0">
                <a:latin typeface="Times New Roman"/>
              </a:rPr>
              <a:t>6</a:t>
            </a:fld>
            <a:endParaRPr lang="fi-FI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27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6000" b="0" strike="noStrike" spc="-1">
                <a:solidFill>
                  <a:srgbClr val="000000"/>
                </a:solidFill>
                <a:latin typeface="Calibri Light"/>
              </a:rPr>
              <a:t>Muokkaa ots. perustyyl. napsautt.</a:t>
            </a:r>
            <a:endParaRPr lang="fi-FI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4347553-E7EF-4DB3-A78A-1897EB303ABD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22.1.2024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D8F8A36-92B0-4B5F-84D0-040A41708BE8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 Light"/>
              </a:rPr>
              <a:t>Muokkaa ots. perustyyl. napsautt.</a:t>
            </a:r>
            <a:endParaRPr lang="fi-F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Muokkaa tekstin perustyylejä napsauttamalla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>
                <a:solidFill>
                  <a:srgbClr val="000000"/>
                </a:solidFill>
                <a:latin typeface="Calibri"/>
              </a:rPr>
              <a:t>toinen taso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kolmas taso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taso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viides taso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867BDF3-A124-42A2-A113-388686CDC184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22.1.2024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6D7CD41-D197-428D-8254-F07FCEA2DA46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3935160" cy="20228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3200" b="0" strike="noStrike" spc="-1">
                <a:solidFill>
                  <a:srgbClr val="000000"/>
                </a:solidFill>
                <a:latin typeface="Calibri Light"/>
              </a:rPr>
              <a:t>Muokkaa perustyyl. napsautt.</a:t>
            </a:r>
            <a:endParaRPr lang="fi-FI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78160" y="609480"/>
            <a:ext cx="6199920" cy="5181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Muokkaa tekstin perustyylejä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>
                <a:solidFill>
                  <a:srgbClr val="000000"/>
                </a:solidFill>
                <a:latin typeface="Calibri"/>
              </a:rPr>
              <a:t>toinen taso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kolmas taso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taso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viides taso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13680" y="2632680"/>
            <a:ext cx="3935160" cy="3157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>
                <a:solidFill>
                  <a:srgbClr val="000000"/>
                </a:solidFill>
                <a:latin typeface="Calibri"/>
              </a:rPr>
              <a:t>Muokkaa tekstin perustyylejä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F43C2B1-123E-45AB-9F4A-C78D9CB777F2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22.1.2024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E39DCE3-7601-44E4-8A18-A9E0FFA38F80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 Light"/>
              </a:rPr>
              <a:t>Muokkaa perustyyl. napsautt.</a:t>
            </a:r>
            <a:endParaRPr lang="fi-F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Muokkaa tekstin perustyylejä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>
                <a:solidFill>
                  <a:srgbClr val="000000"/>
                </a:solidFill>
                <a:latin typeface="Calibri"/>
              </a:rPr>
              <a:t>toinen taso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kolmas taso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taso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viides taso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0D2ACCF-F31F-4ADA-9C77-D8B3F39436D0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22.1.2024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1544F13-19AF-42EB-9981-B63E26F24108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 Light"/>
              </a:rPr>
              <a:t>Muokkaa ots. perustyyl. napsautt.</a:t>
            </a:r>
            <a:endParaRPr lang="fi-F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DF8CA1E-3736-428F-AA77-A0515883D61A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22.1.2024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FFC68A2-F0E8-43D1-A11A-8AABF676BF24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8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13" name="Kuva 23" descr="Sininen ja keltainen puuteri räjähdys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718" r="21724"/>
          <a:stretch/>
        </p:blipFill>
        <p:spPr>
          <a:xfrm>
            <a:off x="610524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214" name="Freeform 5"/>
          <p:cNvSpPr/>
          <p:nvPr/>
        </p:nvSpPr>
        <p:spPr>
          <a:xfrm>
            <a:off x="6095880" y="1756440"/>
            <a:ext cx="1080000" cy="4736160"/>
          </a:xfrm>
          <a:custGeom>
            <a:avLst/>
            <a:gdLst/>
            <a:ahLst/>
            <a:cxnLst/>
            <a:rect l="l" t="t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15" name="Freeform 6"/>
          <p:cNvSpPr/>
          <p:nvPr/>
        </p:nvSpPr>
        <p:spPr>
          <a:xfrm>
            <a:off x="6488640" y="1357920"/>
            <a:ext cx="687240" cy="4302720"/>
          </a:xfrm>
          <a:custGeom>
            <a:avLst/>
            <a:gdLst/>
            <a:ahLst/>
            <a:cxnLst/>
            <a:rect l="l" t="t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16" name="Freeform 7"/>
          <p:cNvSpPr/>
          <p:nvPr/>
        </p:nvSpPr>
        <p:spPr>
          <a:xfrm>
            <a:off x="6490440" y="1135080"/>
            <a:ext cx="408960" cy="4168800"/>
          </a:xfrm>
          <a:custGeom>
            <a:avLst/>
            <a:gdLst/>
            <a:ahLst/>
            <a:cxnLst/>
            <a:rect l="l" t="t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17" name="Rectangle 8"/>
          <p:cNvSpPr/>
          <p:nvPr/>
        </p:nvSpPr>
        <p:spPr>
          <a:xfrm>
            <a:off x="795600" y="1123920"/>
            <a:ext cx="6104880" cy="397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18" name="Otsikko 1"/>
          <p:cNvSpPr txBox="1"/>
          <p:nvPr/>
        </p:nvSpPr>
        <p:spPr>
          <a:xfrm>
            <a:off x="1319760" y="1445760"/>
            <a:ext cx="5436720" cy="3342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400" b="1" spc="-1" dirty="0">
                <a:solidFill>
                  <a:srgbClr val="FFFFFF"/>
                </a:solidFill>
                <a:latin typeface="Calibri"/>
              </a:rPr>
              <a:t>Nuorisotyön perussuunnitelma</a:t>
            </a:r>
          </a:p>
          <a:p>
            <a:pPr>
              <a:lnSpc>
                <a:spcPct val="90000"/>
              </a:lnSpc>
            </a:pPr>
            <a:r>
              <a:rPr lang="fi-FI" sz="5400" b="1" spc="-1" dirty="0">
                <a:solidFill>
                  <a:srgbClr val="FFFFFF"/>
                </a:solidFill>
                <a:latin typeface="Calibri"/>
              </a:rPr>
              <a:t>		</a:t>
            </a:r>
            <a:r>
              <a:rPr lang="fi-FI" sz="5400" b="1" spc="-1" dirty="0" err="1">
                <a:solidFill>
                  <a:srgbClr val="FFFFFF"/>
                </a:solidFill>
                <a:latin typeface="Calibri"/>
              </a:rPr>
              <a:t>Nups</a:t>
            </a:r>
            <a:endParaRPr lang="fi-FI" sz="5400" b="1" spc="-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fi-FI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Alaotsikko 2"/>
          <p:cNvSpPr txBox="1"/>
          <p:nvPr/>
        </p:nvSpPr>
        <p:spPr>
          <a:xfrm>
            <a:off x="795600" y="5226480"/>
            <a:ext cx="5023800" cy="1155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200" b="1" strike="noStrike" spc="-1" dirty="0">
                <a:solidFill>
                  <a:srgbClr val="000000"/>
                </a:solidFill>
                <a:latin typeface="Calibri"/>
              </a:rPr>
              <a:t>Aito kohtaaminen, tukeminen ja kuunteleminen.   ”Kuule, älä oleta” </a:t>
            </a: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200" b="0" strike="noStrike" spc="-1" dirty="0">
              <a:latin typeface="Arial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4770E-CE2A-418D-A26D-021AFABAC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34" name="Rectangle 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35" name="Picture 1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37" name="Rectangle 15"/>
          <p:cNvSpPr/>
          <p:nvPr/>
        </p:nvSpPr>
        <p:spPr>
          <a:xfrm>
            <a:off x="927396" y="82193"/>
            <a:ext cx="9017987" cy="648299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38" name="Otsikko 1"/>
          <p:cNvSpPr txBox="1"/>
          <p:nvPr/>
        </p:nvSpPr>
        <p:spPr>
          <a:xfrm>
            <a:off x="1191960" y="201164"/>
            <a:ext cx="5273640" cy="60093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DejaVu Sans"/>
              </a:rPr>
              <a:t>Nuorisotyötä aidosti kohdaten</a:t>
            </a:r>
            <a:endParaRPr kumimoji="0" lang="fi-FI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39" name="Sisällön paikkamerkki 2"/>
          <p:cNvSpPr txBox="1"/>
          <p:nvPr/>
        </p:nvSpPr>
        <p:spPr>
          <a:xfrm>
            <a:off x="1078787" y="729465"/>
            <a:ext cx="8578921" cy="565078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i-FI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Nuorisotilatyö</a:t>
            </a: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Nuorisotila on auki kolmena iltana viikossa (ti, ke &amp; to) sekä </a:t>
            </a:r>
            <a:r>
              <a:rPr lang="fi-FI" sz="16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pop </a:t>
            </a:r>
            <a:r>
              <a:rPr lang="fi-FI" sz="1600" spc="-1" dirty="0" err="1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up</a:t>
            </a: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</a:t>
            </a:r>
            <a:r>
              <a:rPr kumimoji="0" lang="fi-FI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perjanta</a:t>
            </a:r>
            <a:r>
              <a:rPr lang="fi-FI" sz="16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it satunnaisesti.</a:t>
            </a: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Avointa toimintaa 3.-6. luokkalaisille sekä yli 13-vuotiaille.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Toimintoja ovat mm. erilaiset teemaviikot ja –illat.  Lisäksi keväisin ja kesäisin toimii </a:t>
            </a:r>
            <a:r>
              <a:rPr kumimoji="0" lang="fi-FI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ulkonuokkari</a:t>
            </a: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ja jalkautuminen. 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Tila on myös paikallisten yhdistysten ja yhteisöjen käytössä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</a:t>
            </a: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 perustettiin Virroille vuonna 2002. 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Vuonna 2023 </a:t>
            </a:r>
            <a:r>
              <a:rPr lang="fi-FI" sz="16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saimme </a:t>
            </a: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nuorisovaltuustomyönteinen kunta- sertifikaatin. Nuorisovaltuustomyönteinen kunta -sertifikaatti on Suomen Nuorisovaltuustojen Liitto ry:n myöntämä tunnustus kunnille, jotka edistävät kiitettävällä tavalla kunnan nuorten osallisuutta ja nuorisovaltuuston toimintamahdollisuuksia. Sertifikaatti on voimassa  17.5.2023 -1.6.2025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Keskiössä on nuorten kuuleminen, aloitteet ja ideat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Nuorisovaltuuston edustajat ovat olleet mukana lautakuntatoiminnassa vuodesta 2016 lähtien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Nuorisovaltuustolla on kummivaltuutettu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6379FD3-5971-4FBD-9DB3-CD4DD038F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50" name="Rectangl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51" name="Picture 2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53" name="Rectangle 28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54" name="Otsikko 1"/>
          <p:cNvSpPr txBox="1"/>
          <p:nvPr/>
        </p:nvSpPr>
        <p:spPr>
          <a:xfrm>
            <a:off x="1056494" y="900720"/>
            <a:ext cx="6746146" cy="53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 dirty="0">
                <a:solidFill>
                  <a:srgbClr val="000000"/>
                </a:solidFill>
                <a:latin typeface="Calibri Light"/>
              </a:rPr>
              <a:t>Nuorisotyö koulussa</a:t>
            </a: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Sisällön paikkamerkki 4"/>
          <p:cNvSpPr txBox="1"/>
          <p:nvPr/>
        </p:nvSpPr>
        <p:spPr>
          <a:xfrm>
            <a:off x="1056494" y="1828440"/>
            <a:ext cx="6610680" cy="3906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Käytäntö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Nuorisotyöntekijä on paikalla yhtenäiskoulussa </a:t>
            </a:r>
            <a:r>
              <a:rPr lang="fi-FI" sz="1600" spc="-1" dirty="0">
                <a:solidFill>
                  <a:srgbClr val="000000"/>
                </a:solidFill>
                <a:latin typeface="Calibri"/>
              </a:rPr>
              <a:t>koulupäivystyksissä, hyvinvointioppitunneilla sekä erinäisissä tapahtumissa ja tempauksissa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oisen asteen kanssa tehdään yhteistyötä </a:t>
            </a: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kohtaamon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sekä orientaatiopäivien muodossa.  Alakouluikäisille nuorisotoimi järjestää </a:t>
            </a: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ryhmäytyksiä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sekä nivelvaihetoimintoja. Nivelvaihetoiminnot ovat suunnattu lapsille ja nuorille, kun he  siirtyvät alakoulusta yhtenäiskouluun tai peruskoulusta toiselle asteelle opiskelemaan.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Toiminta on ennaltaehkäisevää ja yhteisöllisyyttä lisäävää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Nuorisotyöntekijät kuuluvat yhteisölliseen oppilashuoltoryhmään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B67078F-8949-4D4D-9784-D0CB47886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58" name="Rectangl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59" name="Picture 2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61" name="Rectangle 28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62" name="Otsikko 1"/>
          <p:cNvSpPr txBox="1"/>
          <p:nvPr/>
        </p:nvSpPr>
        <p:spPr>
          <a:xfrm>
            <a:off x="1191960" y="900720"/>
            <a:ext cx="6610680" cy="863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Nuorisotyö</a:t>
            </a:r>
            <a:br/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koulussa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Sisällön paikkamerkki 4"/>
          <p:cNvSpPr txBox="1"/>
          <p:nvPr/>
        </p:nvSpPr>
        <p:spPr>
          <a:xfrm>
            <a:off x="1191960" y="1935720"/>
            <a:ext cx="6610680" cy="4021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Toiminta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Ryhmäytykset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ja 7. ja 8. luokkalaisten hyvinvointikello, jossa opitaan tunne- ja vuorovaikutustaitoja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spc="-1" dirty="0">
                <a:solidFill>
                  <a:srgbClr val="000000"/>
                </a:solidFill>
                <a:latin typeface="Calibri"/>
              </a:rPr>
              <a:t>Toisen asteen oppilaitosten kanssa yhteistyö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Yhteisöllisyyden vahvistaminen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Teemapäivät ja tempaukset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Koulupäivystys ruokavälitunneilla yhdessä srk:n nuorisotyöntekijän kanssa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D8805C3-D262-437D-9694-51EC8CDC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44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66" name="Rectangle 46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67" name="Picture 48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52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70" name="Otsikko 1"/>
          <p:cNvSpPr txBox="1"/>
          <p:nvPr/>
        </p:nvSpPr>
        <p:spPr>
          <a:xfrm>
            <a:off x="1191960" y="900720"/>
            <a:ext cx="6610680" cy="938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 Light"/>
              </a:rPr>
              <a:t>Nuorisotoimen muu toiminta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Sisällön paikkamerkki 2"/>
          <p:cNvSpPr txBox="1"/>
          <p:nvPr/>
        </p:nvSpPr>
        <p:spPr>
          <a:xfrm>
            <a:off x="1191960" y="2138400"/>
            <a:ext cx="6610680" cy="369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Puuhaleirit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alakoululaisille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Työelämäleiri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15-17 –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vuotiaille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Kansainvälinen nuorisotyö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Mahdolliset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retket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koulujen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loma-aikoina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Tapahtumat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ja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tempaukset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Kesäisin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ulkonuokut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ja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jalkautuminen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Moniammatillinen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yhteistyö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Nuorisovaltuusto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Nuorten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ohjaus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- ja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palveluverkosto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Nuopa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ja 9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pykälä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; 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Kuntaliiton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kanssa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i-FI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6ED9C05-3659-4D8E-BA5A-50946BAB4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Otsikko 4"/>
          <p:cNvSpPr txBox="1"/>
          <p:nvPr/>
        </p:nvSpPr>
        <p:spPr>
          <a:xfrm>
            <a:off x="491760" y="3352680"/>
            <a:ext cx="3290400" cy="1251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Tulevaisuuden visio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Kuva 3"/>
          <p:cNvSpPr/>
          <p:nvPr/>
        </p:nvSpPr>
        <p:spPr>
          <a:xfrm>
            <a:off x="0" y="-457200"/>
            <a:ext cx="12191760" cy="371016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75" name="Sisällön paikkamerkki 5"/>
          <p:cNvSpPr txBox="1"/>
          <p:nvPr/>
        </p:nvSpPr>
        <p:spPr>
          <a:xfrm>
            <a:off x="3308279" y="2455524"/>
            <a:ext cx="8640566" cy="417130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700" spc="-1" dirty="0">
              <a:solidFill>
                <a:srgbClr val="000000"/>
              </a:solidFill>
              <a:latin typeface="Calibri"/>
            </a:endParaRP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700" spc="-1" dirty="0">
              <a:solidFill>
                <a:srgbClr val="000000"/>
              </a:solidFill>
              <a:latin typeface="Calibri"/>
            </a:endParaRP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700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Kansainvälinen nuorisotyö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spc="-1" dirty="0">
                <a:solidFill>
                  <a:srgbClr val="000000"/>
                </a:solidFill>
                <a:latin typeface="Calibri"/>
              </a:rPr>
              <a:t>Tavoittaa yläkoululaisia enemmän ja tuoda avoin nuorisotilatyö tutuksi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Viheralueilla asuvien nuorten tavoittaminen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Ehkäisevän päihdetyön vahvistaminen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spc="-1" dirty="0">
                <a:solidFill>
                  <a:srgbClr val="000000"/>
                </a:solidFill>
                <a:latin typeface="Calibri"/>
              </a:rPr>
              <a:t>Avustusten myöntämisperusteiden ja myöntämismenettelyn päivittäminen 2024</a:t>
            </a: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B6757B9-4667-474D-93F4-468F7CE41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4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86" name="Kuva 23" descr="Sininen ja keltainen puuteri räjähdys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3060" b="12929"/>
          <a:stretch/>
        </p:blipFill>
        <p:spPr>
          <a:xfrm>
            <a:off x="-288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87" name="Rectangle 43"/>
          <p:cNvSpPr/>
          <p:nvPr/>
        </p:nvSpPr>
        <p:spPr>
          <a:xfrm>
            <a:off x="0" y="2207520"/>
            <a:ext cx="12191760" cy="316188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30196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88" name="Otsikko 1"/>
          <p:cNvSpPr txBox="1"/>
          <p:nvPr/>
        </p:nvSpPr>
        <p:spPr>
          <a:xfrm>
            <a:off x="1097280" y="325440"/>
            <a:ext cx="10058040" cy="357444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>
              <a:srgbClr val="000000">
                <a:alpha val="40000"/>
              </a:srgbClr>
            </a:outerShdw>
          </a:effectLst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4800" b="1" strike="noStrike" spc="-1" dirty="0">
                <a:solidFill>
                  <a:srgbClr val="FFFFFF"/>
                </a:solidFill>
                <a:latin typeface="Calibri Light"/>
              </a:rPr>
              <a:t>Tervetuloa mukaan nuorisotoimen toimintoihin!</a:t>
            </a:r>
            <a:br>
              <a:rPr dirty="0"/>
            </a:br>
            <a:br>
              <a:rPr dirty="0"/>
            </a:br>
            <a:r>
              <a:rPr lang="fi-FI" sz="4800" b="1" strike="noStrike" spc="-1" dirty="0">
                <a:solidFill>
                  <a:srgbClr val="FFFFFF"/>
                </a:solidFill>
                <a:latin typeface="Calibri"/>
              </a:rPr>
              <a:t>		</a:t>
            </a:r>
            <a:r>
              <a:rPr lang="en-US" sz="3100" b="1" strike="noStrike" spc="-1" dirty="0">
                <a:solidFill>
                  <a:srgbClr val="FFFFFF"/>
                </a:solidFill>
                <a:latin typeface="Calibri"/>
              </a:rPr>
              <a:t>Facebook: Virtain </a:t>
            </a:r>
            <a:r>
              <a:rPr lang="en-US" sz="3100" b="1" strike="noStrike" spc="-1" dirty="0" err="1">
                <a:solidFill>
                  <a:srgbClr val="FFFFFF"/>
                </a:solidFill>
                <a:latin typeface="Calibri"/>
              </a:rPr>
              <a:t>nuorisotoimi</a:t>
            </a:r>
            <a:br>
              <a:rPr dirty="0"/>
            </a:br>
            <a:br>
              <a:rPr dirty="0"/>
            </a:br>
            <a:r>
              <a:rPr lang="fi-FI" sz="4000" b="1" strike="noStrike" spc="-1" dirty="0">
                <a:solidFill>
                  <a:srgbClr val="FFFFFF"/>
                </a:solidFill>
                <a:latin typeface="Calibri"/>
              </a:rPr>
              <a:t>			</a:t>
            </a:r>
            <a:r>
              <a:rPr lang="en-US" sz="3100" b="1" strike="noStrike" spc="-1" dirty="0">
                <a:solidFill>
                  <a:srgbClr val="FFFFFF"/>
                </a:solidFill>
                <a:latin typeface="Calibri"/>
              </a:rPr>
              <a:t>Instagram: @</a:t>
            </a:r>
            <a:r>
              <a:rPr lang="en-US" sz="3100" b="1" strike="noStrike" spc="-1">
                <a:solidFill>
                  <a:srgbClr val="FFFFFF"/>
                </a:solidFill>
                <a:latin typeface="Calibri"/>
              </a:rPr>
              <a:t>virtainnuoriso </a:t>
            </a:r>
            <a:endParaRPr lang="fi-FI" sz="3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Alaotsikko 2"/>
          <p:cNvSpPr txBox="1"/>
          <p:nvPr/>
        </p:nvSpPr>
        <p:spPr>
          <a:xfrm>
            <a:off x="1063800" y="4424400"/>
            <a:ext cx="10058040" cy="12823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FFFFFF"/>
                </a:solidFill>
                <a:latin typeface="Calibri"/>
              </a:rPr>
              <a:t>Ota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Calibri"/>
              </a:rPr>
              <a:t>yhteyttä</a:t>
            </a:r>
            <a:r>
              <a:rPr lang="en-US" sz="2200" b="1" strike="noStrike" spc="-1" dirty="0">
                <a:solidFill>
                  <a:srgbClr val="FFFFFF"/>
                </a:solidFill>
                <a:latin typeface="Calibri"/>
              </a:rPr>
              <a:t>:</a:t>
            </a:r>
            <a:endParaRPr lang="fi-FI" sz="2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FFFFFF"/>
                </a:solidFill>
                <a:latin typeface="Calibri"/>
              </a:rPr>
              <a:t>nuoriso@virrat.fi</a:t>
            </a:r>
            <a:endParaRPr lang="fi-FI" sz="2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200" b="0" strike="noStrike" spc="-1" dirty="0">
              <a:latin typeface="Arial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F485D68-0FDD-41F2-B313-8C400EC52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5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22" name="Kuva 3" descr="Pilvet ja tyhjennä taivaa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237"/>
          <a:stretch/>
        </p:blipFill>
        <p:spPr>
          <a:xfrm>
            <a:off x="252252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27"/>
          <p:cNvSpPr/>
          <p:nvPr/>
        </p:nvSpPr>
        <p:spPr>
          <a:xfrm>
            <a:off x="0" y="0"/>
            <a:ext cx="739008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24" name="Otsikko 1"/>
          <p:cNvSpPr txBox="1"/>
          <p:nvPr/>
        </p:nvSpPr>
        <p:spPr>
          <a:xfrm>
            <a:off x="83808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 dirty="0">
                <a:solidFill>
                  <a:srgbClr val="000000"/>
                </a:solidFill>
                <a:latin typeface="Calibri Light"/>
              </a:rPr>
              <a:t>Virtain kaupungin nuorisotoimi</a:t>
            </a: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Sisällön paikkamerkki 2"/>
          <p:cNvSpPr txBox="1"/>
          <p:nvPr/>
        </p:nvSpPr>
        <p:spPr>
          <a:xfrm>
            <a:off x="838080" y="2046600"/>
            <a:ext cx="3821760" cy="4129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Nuorisotoimi toteuttaa ja kehittää Nuorisolain määrittelemiä, alle 29 -vuotiaille tarkoitettuja nuorisotyön tehtäviä: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Nuoren kasvun, itsenäistymisen ja yhteisöllisyyden tukeminen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Aktiivisen kansalaisuuden edistäminen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Sosiaalinen vahvistaminen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Kasvu- ja elinolojen kehittäminen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Nuorisotoimen tehtävänä on toimia kannustajana, vierellä kulkijana ja mahdollistajana sekä viedä nuorten viestiä eteenpäin 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457200" algn="l"/>
              </a:tabLst>
            </a:pP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37B4609-276C-4F9F-B0B5-624C8052B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15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28" name="Kuva 3" descr="Pilvet ja tyhjennä taivaan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237"/>
          <a:stretch/>
        </p:blipFill>
        <p:spPr>
          <a:xfrm>
            <a:off x="252252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7"/>
          <p:cNvSpPr/>
          <p:nvPr/>
        </p:nvSpPr>
        <p:spPr>
          <a:xfrm>
            <a:off x="0" y="0"/>
            <a:ext cx="739008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30" name="Otsikko 1"/>
          <p:cNvSpPr txBox="1"/>
          <p:nvPr/>
        </p:nvSpPr>
        <p:spPr>
          <a:xfrm>
            <a:off x="83808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Virtain kaupungin nuorisotoimi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Sisällön paikkamerkki 2"/>
          <p:cNvSpPr txBox="1"/>
          <p:nvPr/>
        </p:nvSpPr>
        <p:spPr>
          <a:xfrm>
            <a:off x="838080" y="2434320"/>
            <a:ext cx="3821760" cy="3742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Tavoitteena on, että jokainen nuori saavuttaa omien voimavarojensa ja näkemyksensä mukaisen paikan Virroilla ja laajemmin yhteiskunnan jäsenenä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Vuoden 2024 teemana on Aito kohtaaminen, tukeminen ja kuunteleminen. ”Kuule, älä oleta”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Nuorisotoimi tekee vahvaa yhteistyötä kolmannen sektorin, oppilaitosten sekä paikallisten yritysten kanssa.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3DD83F4-2978-4BA6-9EFF-343343D11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34" name="Rectangle 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35" name="Picture 11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37" name="Rectangle 15"/>
          <p:cNvSpPr/>
          <p:nvPr/>
        </p:nvSpPr>
        <p:spPr>
          <a:xfrm>
            <a:off x="608899" y="1002517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38" name="Otsikko 1"/>
          <p:cNvSpPr txBox="1"/>
          <p:nvPr/>
        </p:nvSpPr>
        <p:spPr>
          <a:xfrm>
            <a:off x="1075547" y="1201429"/>
            <a:ext cx="5273640" cy="853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endParaRPr lang="fi-FI" sz="2800" b="1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endParaRPr lang="fi-FI" sz="2800" b="1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fi-FI" sz="2800" b="1" strike="noStrike" spc="-1" dirty="0">
                <a:solidFill>
                  <a:srgbClr val="000000"/>
                </a:solidFill>
                <a:latin typeface="Calibri Light"/>
              </a:rPr>
              <a:t>Nuorisotyön perussuunnitelman tarkoitus </a:t>
            </a: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Sisällön paikkamerkki 2"/>
          <p:cNvSpPr txBox="1"/>
          <p:nvPr/>
        </p:nvSpPr>
        <p:spPr>
          <a:xfrm>
            <a:off x="1078787" y="2040468"/>
            <a:ext cx="6626831" cy="4241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spc="-1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uorisotyön perussuunnitelma (NUPS), kuvaa nuorisotyön kasvatuksellista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luonnetta ja toimintatapoja.</a:t>
            </a:r>
            <a:endParaRPr lang="fi-FI" sz="16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NUPS prosessin kautta avataan Virtain kaupungin nuorisotoimessa toteutettavan nuorisotyön arvopohja, päämäärät sekä käytössä olevat työmuodot.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Suunnitelmaa tarkistetaan ja päivitetään vuosittain.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NUPS:in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kautta on määritelty neljä työmuotoa joilla pyritään saavuttamaan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nuorisotyölle asetetut päämäärät.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Tavoitteena yhteinen ymmärrys nuorisotyöstä ja sen tavoitteista Virroilla.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E38D2C-A971-4EA2-9074-959F4DD6E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99BD0-806F-497F-AA6A-0307927A8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6525"/>
            <a:ext cx="9144000" cy="815975"/>
          </a:xfrm>
        </p:spPr>
        <p:txBody>
          <a:bodyPr/>
          <a:lstStyle/>
          <a:p>
            <a:r>
              <a:rPr lang="fi-FI" sz="1800" b="1" dirty="0"/>
              <a:t>Nuorisotyön perussuunnitelma 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3569A71-B3E6-4FEA-8B66-2FFB9A803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06311"/>
              </p:ext>
            </p:extLst>
          </p:nvPr>
        </p:nvGraphicFramePr>
        <p:xfrm>
          <a:off x="0" y="390292"/>
          <a:ext cx="12192000" cy="646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8795186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097418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6824086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755876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847329214"/>
                    </a:ext>
                  </a:extLst>
                </a:gridCol>
              </a:tblGrid>
              <a:tr h="747708"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Työmuoto ja nuoren asema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tarkoittaa 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Miten toteutetaan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Työmuodot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tavoitellaan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34755"/>
                  </a:ext>
                </a:extLst>
              </a:tr>
              <a:tr h="5720000">
                <a:tc>
                  <a:txBody>
                    <a:bodyPr/>
                    <a:lstStyle/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´</a:t>
                      </a: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Rinnalla kulkeva nuorisotyö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Tuetaan nuorten kasvua ja kuullaan nuoria herkällä korvalla. 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Huomioidaan jokainen osallistuja omana itsenään ja ohjataan häntä omalla elämänpolullaan.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Ollaan kiinnostuneita nuorten asioista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Toiminnoissa aidosti läsnä oleva luotettava ja turvallinen aikuinen, joka kohtaa nuoret kuunnellen, arvostaen ja kannustaen. 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”Kuule, älä oleta” ja ole diplomaattisen kohtelias sekä ammatillinen.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Kasvatuksellinen sekä nuorisotyöllinen työote.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Keskustelut nuorten kanssa joko yksin tai ryhmässä.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Nuorten kuuntelu ja havainnointi. 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Aitoa kohtaamista ja vuorovaikutusta nuorten kanssa.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Jalkautuva nuorisotyö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Yhdessä nuorten kanssa tekemällä erilaisia toimintoja avaamme syvällisiäkin keskustelutilanteita.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 err="1">
                          <a:effectLst/>
                        </a:rPr>
                        <a:t>Osallistetaan</a:t>
                      </a:r>
                      <a:r>
                        <a:rPr lang="fi-FI" sz="1400" dirty="0">
                          <a:effectLst/>
                        </a:rPr>
                        <a:t> ja kannustetaan nuoria vaikuttamaan omaan elämäänsä.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Jokainen nuori saavuttaa omien voimavarojensa ja näkemyksensä mukaisen paikan Virroilla. 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Sanoitetaan nuorten vahvuuksia ja voimavaroja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Itsetuntemuksen ja itsetunnon vahvistaminen sekä terveelliset elämäntavat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Tunne- ja vuorovaikutustaitojen vahvistaminen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Vahvistetaan nuorten uskoa tulevaisuuteen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 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Nuorten ja heidän tukiverkostonsa tukemista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Iloa ja onnellisuutta nuorten elämään. 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040666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DA995B2C-7AFB-49B7-8C8C-5A80CD614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6" y="5120057"/>
            <a:ext cx="1347651" cy="13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95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0F65F-DDEE-46FD-9FCD-06C25E57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09" y="-1012092"/>
            <a:ext cx="9143640" cy="2387160"/>
          </a:xfrm>
        </p:spPr>
        <p:txBody>
          <a:bodyPr/>
          <a:lstStyle/>
          <a:p>
            <a:r>
              <a:rPr lang="fi-FI" sz="1800" b="1" dirty="0"/>
              <a:t>Nuorisotyön perussuunnitelma </a:t>
            </a:r>
            <a:endParaRPr lang="fi-FI" sz="1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EF9AD0-8175-42DF-B265-0B46D6BB35A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726739"/>
            <a:ext cx="10972440" cy="3977280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85FD954-1F28-45CB-AB90-E05A9514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45877"/>
              </p:ext>
            </p:extLst>
          </p:nvPr>
        </p:nvGraphicFramePr>
        <p:xfrm>
          <a:off x="-1" y="379140"/>
          <a:ext cx="12192003" cy="704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527">
                  <a:extLst>
                    <a:ext uri="{9D8B030D-6E8A-4147-A177-3AD203B41FA5}">
                      <a16:colId xmlns:a16="http://schemas.microsoft.com/office/drawing/2014/main" val="4052470362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879670009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1920329211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2119901387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43030594"/>
                    </a:ext>
                  </a:extLst>
                </a:gridCol>
              </a:tblGrid>
              <a:tr h="647918"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r>
                        <a:rPr lang="fi-FI" sz="1400" b="1" dirty="0"/>
                        <a:t>Työmuoto ja nuoren asema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tarkoittaa 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Miten toteutetaan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Työmuodot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tavoitellaan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53144"/>
                  </a:ext>
                </a:extLst>
              </a:tr>
              <a:tr h="3239589">
                <a:tc>
                  <a:txBody>
                    <a:bodyPr/>
                    <a:lstStyle/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>
                          <a:solidFill>
                            <a:schemeClr val="bg1"/>
                          </a:solidFill>
                        </a:rPr>
                        <a:t>Yhteisöllinen nuorisotyö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Vahvistetaan nuorten terveitä kaverisuhteita yhdessä toimien ja tuoden nuorten ääntä kuuluviin eri toimintojen kautta.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Rakennetaan nuorten yhteisöllisyyttä, tuetaan nuoria osallisuuteen ja vaikuttamiseen.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Järjestetään toimintoja  erilaisille kohderyhmille turvallisessa ja innostavassa ilmapiirissä.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Luodaan mahdollisuuksia yhdessä tekemiselle ja kokemiselle.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Moniammatillinen yhteistyö nuorten ja toimijoiden kesken.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Toiminta päihteetöntä  ja ennaltaehkäisevää.  </a:t>
                      </a:r>
                      <a:r>
                        <a:rPr lang="fi-FI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Avoin nuorisotilatyö, </a:t>
                      </a:r>
                    </a:p>
                    <a:p>
                      <a:r>
                        <a:rPr lang="fi-FI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Junnunuokku</a:t>
                      </a: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Nuorten illat. </a:t>
                      </a:r>
                    </a:p>
                    <a:p>
                      <a:endParaRPr lang="fi-F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Mahdollisuus ohjattuun toimintaan ja ilmainen terveellinen välipala toiminnoissa.</a:t>
                      </a:r>
                    </a:p>
                    <a:p>
                      <a:endParaRPr lang="fi-F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Ryhmäytykset</a:t>
                      </a: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nuorisotyö kouluissa.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Kansainvälisyys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Toiminta. Pienryhmä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toiminnot eli Klubit.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Leirit, nuorisovaltuusto,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retket, tapahtumat.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Moniammatillinen yhteistyö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</a:rPr>
                        <a:t>Vuorovaikutus- ja tunnetaitojen vahvistaminen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Sosiaalinen vahvistaminen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Erilaisuuden kunnioittaminen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Yhteenkuuluvaisuuden tunne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Terveelliset elämäntavat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Tyytyväisyys elämään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14208"/>
                  </a:ext>
                </a:extLst>
              </a:tr>
              <a:tr h="2591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Vaikuttava ja ohjaava nuorisotyö </a:t>
                      </a:r>
                    </a:p>
                  </a:txBody>
                  <a:tcPr marL="89535" marR="895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Nuorten oman toiminnan edistäminen.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Nuoret oppivat vastuullisuutta sekä vaikuttamaan omiin ja yhteiskunnallisiin asioihin.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Ohjataan nuorten toimintaa ja tuetaan nuoria palveluverkostoissa.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Kannustetaan nuoria vaikuttamiseen ja osallisuuteen. 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Nuorisovaltuusto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Työelämäleirit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Yksilökohtaamiset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Ryhmätoiminnot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Moniammatillinen yhteistyö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Aktiivisen kansalaisuuden edistäminen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Yhteiskunnallisten taitojen hallitseminen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Elämänhallinnan taitoja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523007126"/>
                  </a:ext>
                </a:extLst>
              </a:tr>
            </a:tbl>
          </a:graphicData>
        </a:graphic>
      </p:graphicFrame>
      <p:pic>
        <p:nvPicPr>
          <p:cNvPr id="6" name="Kuva 8">
            <a:extLst>
              <a:ext uri="{FF2B5EF4-FFF2-40B4-BE49-F238E27FC236}">
                <a16:creationId xmlns:a16="http://schemas.microsoft.com/office/drawing/2014/main" id="{09CAE37E-BFEB-4E4C-8066-7837D31716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7715" y="8718632"/>
            <a:ext cx="1349828" cy="1199668"/>
          </a:xfrm>
          <a:prstGeom prst="rect">
            <a:avLst/>
          </a:prstGeom>
          <a:ln w="0">
            <a:noFill/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41B24ED-D66C-4315-9D7B-07BA1610B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6" y="3429000"/>
            <a:ext cx="1347651" cy="128637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F046874-7A23-4183-9C1F-0CFB1FC2A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5" y="5676862"/>
            <a:ext cx="1347651" cy="13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0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9AA556-3DFB-40FB-BCCF-44545FDE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85FBEC-7F5C-42A0-970A-424BD6E4112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A48753F-AD1A-4EE8-8718-80D834AE1846}"/>
              </a:ext>
            </a:extLst>
          </p:cNvPr>
          <p:cNvSpPr/>
          <p:nvPr/>
        </p:nvSpPr>
        <p:spPr>
          <a:xfrm>
            <a:off x="0" y="0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/>
              <a:t>Nuorisotyön perussuunnitelma </a:t>
            </a:r>
            <a:endParaRPr lang="fi-FI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6D47DA93-EEED-4714-8318-9BBDCADEC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84421"/>
              </p:ext>
            </p:extLst>
          </p:nvPr>
        </p:nvGraphicFramePr>
        <p:xfrm>
          <a:off x="0" y="479502"/>
          <a:ext cx="12192000" cy="637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6063093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086091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453380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156442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36538567"/>
                    </a:ext>
                  </a:extLst>
                </a:gridCol>
              </a:tblGrid>
              <a:tr h="1118416"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r>
                        <a:rPr lang="fi-FI" sz="1600" dirty="0"/>
                        <a:t>Työmuoto ja nuoren asema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Mitä tarkoittaa 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Miten toteutetaan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Työmuodot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Mitä tavoitellaan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85714"/>
                  </a:ext>
                </a:extLst>
              </a:tr>
              <a:tr h="5260082">
                <a:tc>
                  <a:txBody>
                    <a:bodyPr/>
                    <a:lstStyle/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´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bg1"/>
                          </a:solidFill>
                          <a:effectLst/>
                        </a:rPr>
                        <a:t>Toimintaa tukeva työ</a:t>
                      </a:r>
                      <a:endParaRPr lang="fi-FI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effectLst/>
                        </a:rPr>
                        <a:t>Laadukkaan ja ajankohtaisen nuorisotyön mahdollistaminen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Toimintojen suunnittelu ja valmisteleva työ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Tiedolla johtaminen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 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Verkostotyö,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Hallinto,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Toimistotyöt,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Nuorisotyön avustukset,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Palautteet ja kyselyt.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Laadullisen nuorisotyön tuottamiseksi (mittarit ja raportit).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Työntekijöiden koulutus,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Nuorten ohjaus- ja palveluverkosto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Nuorten kasvu ja </a:t>
                      </a:r>
                      <a:r>
                        <a:rPr lang="fi-FI" sz="1600" dirty="0" err="1">
                          <a:effectLst/>
                        </a:rPr>
                        <a:t>elinolojen</a:t>
                      </a:r>
                      <a:r>
                        <a:rPr lang="fi-FI" sz="1600" dirty="0">
                          <a:effectLst/>
                        </a:rPr>
                        <a:t> kehittäminen 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Resurssien suuntaus 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Toimintojen ajankohtaisuus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Toimintojen monipuolisuus ja riittävyys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Nuorisotoimen kehittäminen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76173"/>
                  </a:ext>
                </a:extLst>
              </a:tr>
            </a:tbl>
          </a:graphicData>
        </a:graphic>
      </p:graphicFrame>
      <p:pic>
        <p:nvPicPr>
          <p:cNvPr id="7" name="Kuva 6">
            <a:extLst>
              <a:ext uri="{FF2B5EF4-FFF2-40B4-BE49-F238E27FC236}">
                <a16:creationId xmlns:a16="http://schemas.microsoft.com/office/drawing/2014/main" id="{E10CFD6C-67E2-4C04-9073-1E9C07A24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7" y="5318759"/>
            <a:ext cx="1347651" cy="13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849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2E2B7DB7-4D8E-1CDE-32C7-B27EC3BB5467}"/>
              </a:ext>
            </a:extLst>
          </p:cNvPr>
          <p:cNvSpPr txBox="1"/>
          <p:nvPr/>
        </p:nvSpPr>
        <p:spPr>
          <a:xfrm>
            <a:off x="423332" y="247517"/>
            <a:ext cx="4207390" cy="369332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accent6"/>
                </a:solidFill>
              </a:rPr>
              <a:t>NUORISOTYÖMME ARVOT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AD3A80D-5421-A47F-D687-A355F09C84C9}"/>
              </a:ext>
            </a:extLst>
          </p:cNvPr>
          <p:cNvSpPr txBox="1"/>
          <p:nvPr/>
        </p:nvSpPr>
        <p:spPr>
          <a:xfrm>
            <a:off x="423332" y="843677"/>
            <a:ext cx="7010401" cy="25853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6"/>
                </a:solidFill>
              </a:rPr>
              <a:t>AMMATILLISUUS</a:t>
            </a:r>
            <a:r>
              <a:rPr lang="fi-FI" dirty="0"/>
              <a:t> </a:t>
            </a:r>
          </a:p>
          <a:p>
            <a:r>
              <a:rPr lang="fi-FI" dirty="0"/>
              <a:t>Millaisia olemme ohjaajina?</a:t>
            </a:r>
          </a:p>
          <a:p>
            <a:pPr marL="285750" indent="-285750">
              <a:buFontTx/>
              <a:buChar char="-"/>
            </a:pPr>
            <a:r>
              <a:rPr lang="fi-FI" dirty="0"/>
              <a:t>Yhteiset säännöt joihin kaikki sitoutuvat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Toiminta on suunnitelmallista (Vuosikello, pitkäntähtäimen suunnitelmat, NUPS)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Toiminta perustuu kasvatuksellisuuteen ja tavoitteellisuuteen 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Toimitaan kasvattajina ja nuorisotyön ammattilaisena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Toimintamme perustuu yhdenvertaisuudelle ja on tasa-arvoista</a:t>
            </a:r>
          </a:p>
          <a:p>
            <a:pPr marL="285750" indent="-285750">
              <a:buFontTx/>
              <a:buChar char="-"/>
            </a:pPr>
            <a:r>
              <a:rPr lang="fi-FI" dirty="0"/>
              <a:t>Työtämme ohjaavat Suomen lait sekä kunnan säännöt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366C1BF-52F4-C311-4684-4F3A02310ADA}"/>
              </a:ext>
            </a:extLst>
          </p:cNvPr>
          <p:cNvSpPr txBox="1"/>
          <p:nvPr/>
        </p:nvSpPr>
        <p:spPr>
          <a:xfrm>
            <a:off x="7726485" y="1564589"/>
            <a:ext cx="4267201" cy="3416320"/>
          </a:xfrm>
          <a:prstGeom prst="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6"/>
                </a:solidFill>
              </a:rPr>
              <a:t>TOIMINTAKULTTUURI</a:t>
            </a:r>
          </a:p>
          <a:p>
            <a:pPr marL="285750" indent="-285750">
              <a:buFontTx/>
              <a:buChar char="-"/>
            </a:pPr>
            <a:r>
              <a:rPr lang="fi-FI" dirty="0"/>
              <a:t>Avoimuus ja aitous, rentous sekä persoonallisuus </a:t>
            </a:r>
          </a:p>
          <a:p>
            <a:pPr marL="285750" indent="-285750">
              <a:buFontTx/>
              <a:buChar char="-"/>
            </a:pPr>
            <a:r>
              <a:rPr lang="fi-FI" dirty="0"/>
              <a:t>Puhuminen, asiat käsitellään ajoissa ja suoraan keskustellen.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Toiminnan laatu pysyy samana huolimatta siitä, kuka tekee </a:t>
            </a:r>
          </a:p>
          <a:p>
            <a:pPr marL="285750" indent="-285750">
              <a:buFontTx/>
              <a:buChar char="-"/>
            </a:pPr>
            <a:r>
              <a:rPr lang="fi-FI" dirty="0"/>
              <a:t>Positiivinen asenne ja tekemisen meininki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Toimimme turvallisina aikuisina ja toimintatapamme ovat turvallisia </a:t>
            </a:r>
          </a:p>
          <a:p>
            <a:pPr marL="285750" indent="-285750">
              <a:buFontTx/>
              <a:buChar char="-"/>
            </a:pPr>
            <a:r>
              <a:rPr lang="fi-FI" dirty="0"/>
              <a:t>Olemme työntekijöinä tasa-arvoisia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1E2C44A-32A7-898E-F175-0014DC6004FF}"/>
              </a:ext>
            </a:extLst>
          </p:cNvPr>
          <p:cNvSpPr txBox="1"/>
          <p:nvPr/>
        </p:nvSpPr>
        <p:spPr>
          <a:xfrm>
            <a:off x="423332" y="4402666"/>
            <a:ext cx="7010401" cy="1477328"/>
          </a:xfrm>
          <a:prstGeom prst="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6"/>
                </a:solidFill>
              </a:rPr>
              <a:t>TAHTOTILA </a:t>
            </a:r>
          </a:p>
          <a:p>
            <a:pPr marL="285750" indent="-285750">
              <a:buFontTx/>
              <a:buChar char="-"/>
            </a:pPr>
            <a:r>
              <a:rPr lang="fi-FI" dirty="0"/>
              <a:t>Tuemme lasten ja nuorten kokonaisvaltaista hyvinvointia</a:t>
            </a:r>
          </a:p>
          <a:p>
            <a:pPr marL="285750" indent="-285750">
              <a:buFontTx/>
              <a:buChar char="-"/>
            </a:pPr>
            <a:r>
              <a:rPr lang="fi-FI" dirty="0"/>
              <a:t>Kohtaamme kaikki nuoret tasa-arvoisina ja olemme läsnä</a:t>
            </a:r>
          </a:p>
          <a:p>
            <a:pPr marL="285750" indent="-285750">
              <a:buFontTx/>
              <a:buChar char="-"/>
            </a:pPr>
            <a:r>
              <a:rPr lang="fi-FI" dirty="0"/>
              <a:t>Jokaisella nuorella on mahdollisuus osallistua ja vaikuttaa</a:t>
            </a:r>
          </a:p>
          <a:p>
            <a:pPr marL="285750" indent="-285750">
              <a:buFontTx/>
              <a:buChar char="-"/>
            </a:pPr>
            <a:r>
              <a:rPr lang="fi-FI" dirty="0"/>
              <a:t>Kohtaamme nuoret aidosti heitä kuunnellen, ei olettaen.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03BEC2-3629-4D45-BC27-21FB319A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42" name="Rectangle 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243" name="Picture 1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15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46" name="Otsikko 1"/>
          <p:cNvSpPr txBox="1"/>
          <p:nvPr/>
        </p:nvSpPr>
        <p:spPr>
          <a:xfrm>
            <a:off x="1191960" y="900720"/>
            <a:ext cx="5273640" cy="663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Nuorisotyötä suurella sydämellä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Sisällön paikkamerkki 2"/>
          <p:cNvSpPr txBox="1"/>
          <p:nvPr/>
        </p:nvSpPr>
        <p:spPr>
          <a:xfrm>
            <a:off x="1191960" y="1736280"/>
            <a:ext cx="6514920" cy="4170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Pienryhmätoiminta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Lapsille ja nuorille järjestetään pienryhmätoimintaa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Pienryhmätoiminnalla </a:t>
            </a:r>
            <a:r>
              <a:rPr lang="fi-FI" sz="1600" spc="-1" dirty="0">
                <a:solidFill>
                  <a:srgbClr val="000000"/>
                </a:solidFill>
                <a:latin typeface="Calibri"/>
              </a:rPr>
              <a:t>tarkoitus vahvistaa ja kehittää 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mm. tunne – ja vuorovaikutustaitoja sekä lisätä tietoa kansainvälisyyskasvatuksesta.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Avustukset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Nuorisotoimi jakaa vuosittain nuorisotoimen perus- ja kohdeavustuksia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Avustukset kohdennetaan hakemusten mukaisesti lasten ja nuorten kanssa toimiville yhdistyksille ja seuroille.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32EE704-927C-4C48-8ADF-370BB5CC4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74" y="5388428"/>
            <a:ext cx="1347651" cy="1347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1077</Words>
  <Application>Microsoft Office PowerPoint</Application>
  <PresentationFormat>Laajakuva</PresentationFormat>
  <Paragraphs>270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Nuorisotyön perussuunnitelma </vt:lpstr>
      <vt:lpstr>Nuorisotyön perussuunnitelma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Oriveden Kaupunki</dc:title>
  <dc:subject/>
  <dc:creator>Ahokas Jenni</dc:creator>
  <dc:description/>
  <cp:lastModifiedBy>Mirka Heinonen</cp:lastModifiedBy>
  <cp:revision>231</cp:revision>
  <cp:lastPrinted>2023-04-24T11:50:16Z</cp:lastPrinted>
  <dcterms:created xsi:type="dcterms:W3CDTF">2018-08-08T06:10:24Z</dcterms:created>
  <dcterms:modified xsi:type="dcterms:W3CDTF">2024-01-22T15:31:27Z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Laajakuva</vt:lpwstr>
  </property>
  <property fmtid="{D5CDD505-2E9C-101B-9397-08002B2CF9AE}" pid="4" name="Slides">
    <vt:i4>11</vt:i4>
  </property>
  <property fmtid="{D5CDD505-2E9C-101B-9397-08002B2CF9AE}" pid="5" name="_AdHocReviewCycleID">
    <vt:i4>-1551679806</vt:i4>
  </property>
  <property fmtid="{D5CDD505-2E9C-101B-9397-08002B2CF9AE}" pid="6" name="_AuthorEmail">
    <vt:lpwstr>Jenni.Ahokas@orivesi.fi</vt:lpwstr>
  </property>
  <property fmtid="{D5CDD505-2E9C-101B-9397-08002B2CF9AE}" pid="7" name="_AuthorEmailDisplayName">
    <vt:lpwstr>Ahokas Jenni</vt:lpwstr>
  </property>
  <property fmtid="{D5CDD505-2E9C-101B-9397-08002B2CF9AE}" pid="8" name="_EmailSubject">
    <vt:lpwstr>Nuorisopalveluiden esittely</vt:lpwstr>
  </property>
  <property fmtid="{D5CDD505-2E9C-101B-9397-08002B2CF9AE}" pid="9" name="_NewReviewCycle">
    <vt:lpwstr/>
  </property>
</Properties>
</file>